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265" r:id="rId11"/>
    <p:sldId id="302" r:id="rId12"/>
    <p:sldId id="293" r:id="rId13"/>
    <p:sldId id="292" r:id="rId14"/>
    <p:sldId id="307" r:id="rId15"/>
    <p:sldId id="285" r:id="rId16"/>
    <p:sldId id="303" r:id="rId17"/>
    <p:sldId id="310" r:id="rId18"/>
    <p:sldId id="306" r:id="rId19"/>
    <p:sldId id="305" r:id="rId20"/>
    <p:sldId id="304" r:id="rId21"/>
    <p:sldId id="311" r:id="rId22"/>
    <p:sldId id="308" r:id="rId23"/>
    <p:sldId id="309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71" r:id="rId32"/>
    <p:sldId id="272" r:id="rId33"/>
    <p:sldId id="273" r:id="rId34"/>
    <p:sldId id="274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Lato Light" panose="020F0502020204030203" pitchFamily="34" charset="0"/>
      <p:regular r:id="rId45"/>
      <p:bold r:id="rId46"/>
      <p:italic r:id="rId47"/>
      <p:boldItalic r:id="rId48"/>
    </p:embeddedFont>
    <p:embeddedFont>
      <p:font typeface="Lucida Sans" panose="020B06020305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70">
          <p15:clr>
            <a:srgbClr val="A4A3A4"/>
          </p15:clr>
        </p15:guide>
        <p15:guide id="2" orient="horz" pos="252">
          <p15:clr>
            <a:srgbClr val="A4A3A4"/>
          </p15:clr>
        </p15:guide>
        <p15:guide id="3" pos="7136">
          <p15:clr>
            <a:srgbClr val="A4A3A4"/>
          </p15:clr>
        </p15:guide>
        <p15:guide id="4" pos="65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GaL9TSl0cKm7iqssFspO3NLmQ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9" y="902"/>
      </p:cViewPr>
      <p:guideLst>
        <p:guide orient="horz" pos="4070"/>
        <p:guide orient="horz" pos="252"/>
        <p:guide pos="7136"/>
        <p:guide pos="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" name="Google Shape;3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02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77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41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187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54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047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280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485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579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" name="Google Shape;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144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153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953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96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156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151" name="Google Shape;151;p14:notes"/>
          <p:cNvSpPr txBox="1"/>
          <p:nvPr/>
        </p:nvSpPr>
        <p:spPr>
          <a:xfrm>
            <a:off x="762000" y="1490116"/>
            <a:ext cx="5334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you're on a game show, and you're given the choice of three doors: Behind one door is a car; behind the others, goats. You pick a door, say No. 1, and the host, who knows what's behind the doors, opens another door, say No. 3, which has a goat. He then says to you, "Do you want to pick door No. 2?" Is it to your advantage to switch your choice?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e057281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g26e057281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e0572818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" name="Google Shape;58;g26e057281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ctrTitle"/>
          </p:nvPr>
        </p:nvSpPr>
        <p:spPr>
          <a:xfrm>
            <a:off x="1524000" y="2672079"/>
            <a:ext cx="9144000" cy="8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BA"/>
              </a:buClr>
              <a:buSzPts val="4400"/>
              <a:buFont typeface="Avenir"/>
              <a:buNone/>
              <a:defRPr sz="4400" b="1" i="0" u="none" strike="noStrike" cap="none">
                <a:solidFill>
                  <a:srgbClr val="0071B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1850" y="3495040"/>
            <a:ext cx="10515600" cy="106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A3CE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A3C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 rot="10800000" flipH="1">
            <a:off x="0" y="875845"/>
            <a:ext cx="12205720" cy="397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650" tIns="22825" rIns="45650" bIns="22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chemeClr val="lt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5">
            <a:alphaModFix/>
          </a:blip>
          <a:srcRect l="14809" t="15742" r="3503" b="14032"/>
          <a:stretch/>
        </p:blipFill>
        <p:spPr>
          <a:xfrm>
            <a:off x="10744130" y="155466"/>
            <a:ext cx="1398838" cy="60429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ti.to/the-circuit/momentum-2023/discount/c3" TargetMode="External"/><Relationship Id="rId4" Type="http://schemas.openxmlformats.org/officeDocument/2006/relationships/hyperlink" Target="https://momentumdevco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thwestohiogivecamp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smicwriter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unsplash.com/photos/WZ5ci9gUD2A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gage-Meetup/20230920-map-reduc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ales.jetbrains.com/hc/en-gb/articles/207240845-What-is-a-perpetual-fallback-license-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1FI2QAYPa-Y?utm_source=unsplash&amp;utm_medium=referral&amp;utm_content=creditCopyText" TargetMode="External"/><Relationship Id="rId4" Type="http://schemas.openxmlformats.org/officeDocument/2006/relationships/hyperlink" Target="https://unsplash.com/@vladhilitanu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imithian?utm_source=unsplash&amp;utm_medium=referral&amp;utm_content=creditCopyTex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https://unsplash.com/photos/ZKBzlifgkgw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alkator?utm_source=unsplash&amp;utm_medium=referral&amp;utm_content=creditCopyTe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unsplash.com/photos/klMii3cR9iI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SU1LFoeEUkk?utm_source=unsplash&amp;utm_medium=referral&amp;utm_content=creditCopyText" TargetMode="External"/><Relationship Id="rId4" Type="http://schemas.openxmlformats.org/officeDocument/2006/relationships/hyperlink" Target="https://unsplash.com/@alanaktion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co9LpW7aK2A?utm_source=unsplash&amp;utm_medium=referral&amp;utm_content=creditCopyText" TargetMode="External"/><Relationship Id="rId4" Type="http://schemas.openxmlformats.org/officeDocument/2006/relationships/hyperlink" Target="https://unsplash.com/@beachlandia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22468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 txBox="1">
            <a:spLocks noGrp="1"/>
          </p:cNvSpPr>
          <p:nvPr>
            <p:ph type="ctrTitle"/>
          </p:nvPr>
        </p:nvSpPr>
        <p:spPr>
          <a:xfrm>
            <a:off x="2622958" y="312280"/>
            <a:ext cx="6946084" cy="83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venir"/>
              <a:buNone/>
            </a:pPr>
            <a:r>
              <a:rPr lang="en-US">
                <a:solidFill>
                  <a:schemeClr val="lt2"/>
                </a:solidFill>
              </a:rPr>
              <a:t>Code, Craft, Community</a:t>
            </a:r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subTitle" idx="1"/>
          </p:nvPr>
        </p:nvSpPr>
        <p:spPr>
          <a:xfrm>
            <a:off x="1633057" y="1150163"/>
            <a:ext cx="9144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 dirty="0"/>
              <a:t>9/20/2023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ctrTitle"/>
          </p:nvPr>
        </p:nvSpPr>
        <p:spPr>
          <a:xfrm>
            <a:off x="384975" y="-18884"/>
            <a:ext cx="91440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BA"/>
              </a:buClr>
              <a:buSzPts val="4400"/>
              <a:buFont typeface="Avenir"/>
              <a:buNone/>
            </a:pPr>
            <a:r>
              <a:rPr lang="en-US" sz="3600" dirty="0"/>
              <a:t>&lt;///&gt; Momentum Developer Conference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FD9D3-93C2-7B9A-52C0-2DB33378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7" y="990599"/>
            <a:ext cx="9190285" cy="3705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5E502-1EAD-13EA-9F9D-12632A86B996}"/>
              </a:ext>
            </a:extLst>
          </p:cNvPr>
          <p:cNvSpPr txBox="1"/>
          <p:nvPr/>
        </p:nvSpPr>
        <p:spPr>
          <a:xfrm>
            <a:off x="3044638" y="4791359"/>
            <a:ext cx="6102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4"/>
              </a:rPr>
              <a:t>https://momentumdevcon.com/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05EFD-8CBC-C9BB-265C-9FB927AD3B4F}"/>
              </a:ext>
            </a:extLst>
          </p:cNvPr>
          <p:cNvSpPr txBox="1"/>
          <p:nvPr/>
        </p:nvSpPr>
        <p:spPr>
          <a:xfrm>
            <a:off x="1277963" y="5376134"/>
            <a:ext cx="96360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Use QR Code For $10 Discount</a:t>
            </a:r>
          </a:p>
          <a:p>
            <a:pPr algn="ctr"/>
            <a:r>
              <a:rPr lang="en-US" sz="3200" dirty="0">
                <a:hlinkClick r:id="rId5"/>
              </a:rPr>
              <a:t>https://ti.to/the-circuit/momentum-2023/discount/c3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0AAF2-0828-45CC-B354-D0CAE5DEC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020" y="990599"/>
            <a:ext cx="3705387" cy="37053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ctrTitle"/>
          </p:nvPr>
        </p:nvSpPr>
        <p:spPr>
          <a:xfrm>
            <a:off x="384975" y="-18884"/>
            <a:ext cx="91440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BA"/>
              </a:buClr>
              <a:buSzPts val="4400"/>
              <a:buFont typeface="Avenir"/>
              <a:buNone/>
            </a:pPr>
            <a:r>
              <a:rPr lang="en-US" sz="3600" dirty="0"/>
              <a:t>Southwest Ohio </a:t>
            </a:r>
            <a:r>
              <a:rPr lang="en-US" sz="3600" dirty="0" err="1"/>
              <a:t>GiveCamp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5E502-1EAD-13EA-9F9D-12632A86B996}"/>
              </a:ext>
            </a:extLst>
          </p:cNvPr>
          <p:cNvSpPr txBox="1"/>
          <p:nvPr/>
        </p:nvSpPr>
        <p:spPr>
          <a:xfrm>
            <a:off x="2521883" y="5377335"/>
            <a:ext cx="7134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https://southwestohiogivecamp.org/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47031-ED75-7821-C5D5-4A0E2ACEA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0" y="983374"/>
            <a:ext cx="9354102" cy="3343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692D8-1573-0792-8C4D-83CAB045F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971" y="1460679"/>
            <a:ext cx="2866623" cy="2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136D-D285-CEAC-C0AF-29DF7ACF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BF770-62CB-380D-86ED-3BA1C3F10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pPr lvl="1"/>
            <a:r>
              <a:rPr lang="en-US" dirty="0"/>
              <a:t>Functional Programming</a:t>
            </a:r>
          </a:p>
          <a:p>
            <a:pPr lvl="1"/>
            <a:r>
              <a:rPr lang="en-US" dirty="0"/>
              <a:t>Map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/>
              <a:t>LINQ (C#)</a:t>
            </a:r>
          </a:p>
          <a:p>
            <a:pPr lvl="1"/>
            <a:r>
              <a:rPr lang="en-US" dirty="0"/>
              <a:t>Streams (Java)</a:t>
            </a:r>
          </a:p>
          <a:p>
            <a:r>
              <a:rPr lang="en-US" dirty="0"/>
              <a:t>Pair up &amp; code</a:t>
            </a:r>
          </a:p>
          <a:p>
            <a:r>
              <a:rPr lang="en-US" dirty="0"/>
              <a:t>Retro</a:t>
            </a:r>
          </a:p>
          <a:p>
            <a:r>
              <a:rPr lang="en-US" dirty="0"/>
              <a:t>Raffle Giveaway</a:t>
            </a:r>
          </a:p>
        </p:txBody>
      </p:sp>
    </p:spTree>
    <p:extLst>
      <p:ext uri="{BB962C8B-B14F-4D97-AF65-F5344CB8AC3E}">
        <p14:creationId xmlns:p14="http://schemas.microsoft.com/office/powerpoint/2010/main" val="46283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8990B-DE7E-13D6-9C6F-1A8992BF6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ABFFA-2857-3566-C111-7ED1C889A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“Functional programming is like describing your problem to a friend, rather than giving precise instructions to a computer.”</a:t>
            </a:r>
          </a:p>
          <a:p>
            <a:r>
              <a:rPr lang="en-US" dirty="0"/>
              <a:t>- John M. Hughes</a:t>
            </a:r>
          </a:p>
        </p:txBody>
      </p:sp>
    </p:spTree>
    <p:extLst>
      <p:ext uri="{BB962C8B-B14F-4D97-AF65-F5344CB8AC3E}">
        <p14:creationId xmlns:p14="http://schemas.microsoft.com/office/powerpoint/2010/main" val="371952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667E-693D-F669-606D-1D653151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John Hughes…</a:t>
            </a:r>
          </a:p>
        </p:txBody>
      </p:sp>
      <p:pic>
        <p:nvPicPr>
          <p:cNvPr id="1026" name="Picture 2" descr="The John Hughes Reviews: Looking at Some Classics of 80's ...">
            <a:extLst>
              <a:ext uri="{FF2B5EF4-FFF2-40B4-BE49-F238E27FC236}">
                <a16:creationId xmlns:a16="http://schemas.microsoft.com/office/drawing/2014/main" id="{2F5376DF-1846-BCD0-5C4A-256E4D092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80" y="1825625"/>
            <a:ext cx="4117519" cy="437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5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Functional Programming Principles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Tonight’s exercise revolves around a few specific Functional Programming operators, but to understand those, a quick intro to Functional Programming is needed.</a:t>
            </a: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a 10,000 foot level, Functional Programming languages rely on Pure Functions to perform operations without mutating data or using flow controls (conditionals, loops,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  <a:p>
            <a:pPr indent="-457200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Pure Function</a:t>
            </a:r>
          </a:p>
          <a:p>
            <a:pPr lvl="1" indent="-457200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Stateless</a:t>
            </a:r>
          </a:p>
          <a:p>
            <a:pPr lvl="1" indent="-457200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Immutable data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8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FP Principles: Pure Functions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Pure Functions 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Return the same output for a given set of inputs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Do not change any state (inputs, or otherwise)</a:t>
            </a:r>
          </a:p>
          <a:p>
            <a:pPr lvl="1" indent="-457200"/>
            <a:r>
              <a:rPr lang="en-US" dirty="0">
                <a:solidFill>
                  <a:schemeClr val="tx1"/>
                </a:solidFill>
              </a:rPr>
              <a:t>No side effects!</a:t>
            </a:r>
          </a:p>
          <a:p>
            <a:pPr marL="0" indent="0"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933773" y="3428999"/>
            <a:ext cx="10564428" cy="3328261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Pure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Side effect – modifying total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0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07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charRg st="207" end="2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224" end="2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charRg st="224" end="2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9236-A080-7B3B-BAF9-C67BC52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B6440-9DB3-A8DF-ACAA-E003C8A8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Operate on the elements in a collection</a:t>
            </a:r>
          </a:p>
          <a:p>
            <a:r>
              <a:rPr lang="en-US" dirty="0"/>
              <a:t>Often used to convert or transform the elements</a:t>
            </a:r>
          </a:p>
        </p:txBody>
      </p:sp>
      <p:pic>
        <p:nvPicPr>
          <p:cNvPr id="2050" name="Picture 2" descr="446,536 Map Stock Photos - Free &amp; Royalty-Free Stock Photos ...">
            <a:extLst>
              <a:ext uri="{FF2B5EF4-FFF2-40B4-BE49-F238E27FC236}">
                <a16:creationId xmlns:a16="http://schemas.microsoft.com/office/drawing/2014/main" id="{4E5B9EEC-7E6B-488E-9F39-B879D7C0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01" y="3127720"/>
            <a:ext cx="4361646" cy="29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7A85F-9FBA-814E-3955-AB0AB860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382" y="3052442"/>
            <a:ext cx="3061953" cy="30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8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Map – The Imperative Way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95136" y="1020282"/>
            <a:ext cx="10564428" cy="5002737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"CODE"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"CRAFT"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"COMMUNITY"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toLowerCase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["code", "craft", "community"]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7172" name="Picture 4" descr="This Is Fine creator explains the timelessness of his meme ...">
            <a:extLst>
              <a:ext uri="{FF2B5EF4-FFF2-40B4-BE49-F238E27FC236}">
                <a16:creationId xmlns:a16="http://schemas.microsoft.com/office/drawing/2014/main" id="{BBC9969A-2AD3-F9A0-7FCB-C556D18C4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23426" r="7385" b="21768"/>
          <a:stretch/>
        </p:blipFill>
        <p:spPr bwMode="auto">
          <a:xfrm>
            <a:off x="2824911" y="3751655"/>
            <a:ext cx="6122728" cy="29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22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Map – The Imperative Way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little better…</a:t>
            </a: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95136" y="1561560"/>
            <a:ext cx="10564428" cy="446145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"CODE"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"CRAFT"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"COMMUNITY"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wordsLower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wordsLower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toLowerCase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["CODE", "CRAFT", "COMMUNITY"]</a:t>
            </a:r>
          </a:p>
          <a:p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wordsLower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["code", "craft", "community"]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413" y="923650"/>
            <a:ext cx="8897178" cy="593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Map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Function 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Creates a new collection using entries from the original collection</a:t>
            </a:r>
          </a:p>
          <a:p>
            <a:pPr marL="0" indent="0"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65085" y="2570407"/>
            <a:ext cx="10564428" cy="3328261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"CRAFT"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"COMMUNITY"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wordsLower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toLowerCase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 is: ["CODE", "CRAFT", "COMMUNITY"]</a:t>
            </a:r>
          </a:p>
          <a:p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wordsLower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 is: ["code", "craft", "community"]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1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9236-A080-7B3B-BAF9-C67BC52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B6440-9DB3-A8DF-ACAA-E003C8A8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Operate on the elements in a collection</a:t>
            </a:r>
          </a:p>
          <a:p>
            <a:r>
              <a:rPr lang="en-US" dirty="0"/>
              <a:t>Return a single (usually…) value resulting from the operations</a:t>
            </a:r>
          </a:p>
        </p:txBody>
      </p:sp>
      <p:pic>
        <p:nvPicPr>
          <p:cNvPr id="3074" name="Picture 2" descr="Movies in the Park: Honey, I Shrunk the Kids - The Laurel of Asheville">
            <a:extLst>
              <a:ext uri="{FF2B5EF4-FFF2-40B4-BE49-F238E27FC236}">
                <a16:creationId xmlns:a16="http://schemas.microsoft.com/office/drawing/2014/main" id="{AC581827-7025-D9AF-0432-A528B00F3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b="16567"/>
          <a:stretch/>
        </p:blipFill>
        <p:spPr bwMode="auto">
          <a:xfrm>
            <a:off x="2614410" y="3112395"/>
            <a:ext cx="6444647" cy="36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2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Reduce – The Imperative Way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38200" y="1020282"/>
            <a:ext cx="10564428" cy="446145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numbers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total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num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of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numbers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total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num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`Sum is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total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Sum is 19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8194" name="Picture 2" descr="There gotta be a better meme! INVEST! : r/MemeEconomy">
            <a:extLst>
              <a:ext uri="{FF2B5EF4-FFF2-40B4-BE49-F238E27FC236}">
                <a16:creationId xmlns:a16="http://schemas.microsoft.com/office/drawing/2014/main" id="{FF815676-1746-C201-C299-254A55524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4" b="2836"/>
          <a:stretch/>
        </p:blipFill>
        <p:spPr bwMode="auto">
          <a:xfrm>
            <a:off x="4081419" y="3306837"/>
            <a:ext cx="4029162" cy="332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5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Reduce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Function 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Operate on the elements in a collection and “reduce” them to a single value</a:t>
            </a: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38200" y="2499797"/>
            <a:ext cx="10564428" cy="3328261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numbers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numbers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reduce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accumulator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accumulator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8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`Sum is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total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Sum is 19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9236-A080-7B3B-BAF9-C67BC52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B6440-9DB3-A8DF-ACAA-E003C8A8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elements from a collection matching some criteria</a:t>
            </a:r>
          </a:p>
        </p:txBody>
      </p:sp>
      <p:pic>
        <p:nvPicPr>
          <p:cNvPr id="4098" name="Picture 2" descr="K&amp;N Air Filter 2.5&quot; Inlet NEW | Z Car Depot Inc">
            <a:extLst>
              <a:ext uri="{FF2B5EF4-FFF2-40B4-BE49-F238E27FC236}">
                <a16:creationId xmlns:a16="http://schemas.microsoft.com/office/drawing/2014/main" id="{B6E71F64-5A6B-0D3B-841A-A0C3ED76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0713"/>
            <a:ext cx="3643648" cy="27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ue Bottle Coffee Filters | Blue Bottle Coffee">
            <a:extLst>
              <a:ext uri="{FF2B5EF4-FFF2-40B4-BE49-F238E27FC236}">
                <a16:creationId xmlns:a16="http://schemas.microsoft.com/office/drawing/2014/main" id="{73A60586-FFB2-E017-7A3A-44FB9763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16" y="3139627"/>
            <a:ext cx="3730580" cy="20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Your Furnace Filter: What It Is and How It Works | | Murfreesboro TN">
            <a:extLst>
              <a:ext uri="{FF2B5EF4-FFF2-40B4-BE49-F238E27FC236}">
                <a16:creationId xmlns:a16="http://schemas.microsoft.com/office/drawing/2014/main" id="{117E7EC7-9357-9C45-BEAF-8CB65BC0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93" y="2669951"/>
            <a:ext cx="2592410" cy="38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Filter – The Imperative Way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95136" y="1065958"/>
            <a:ext cx="10564428" cy="551943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"lime"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"banana"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"apple"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"lemon"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yellowFruits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[]</a:t>
            </a:r>
          </a:p>
          <a:p>
            <a:endParaRPr lang="en-US" sz="1800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fruit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of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fruit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yellowFruits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fruit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yellowFruits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[ { name: "banana", color: "yellow" }, 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             { name: "lemon", color: "yellow" } ]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 descr="Deja Vu All over Again - Start planning for your future">
            <a:extLst>
              <a:ext uri="{FF2B5EF4-FFF2-40B4-BE49-F238E27FC236}">
                <a16:creationId xmlns:a16="http://schemas.microsoft.com/office/drawing/2014/main" id="{C1584CC0-C21D-BDD5-FCB3-E9908495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7241"/>
            <a:ext cx="5659288" cy="318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10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Filter</a:t>
            </a:r>
            <a:endParaRPr sz="3200"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838200" y="1020282"/>
            <a:ext cx="10515600" cy="569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Function </a:t>
            </a:r>
          </a:p>
          <a:p>
            <a:pPr indent="-457200"/>
            <a:r>
              <a:rPr lang="en-US" dirty="0">
                <a:solidFill>
                  <a:schemeClr val="tx1"/>
                </a:solidFill>
              </a:rPr>
              <a:t>Get all the elements from a collection matching some criteria</a:t>
            </a:r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38200" y="2039155"/>
            <a:ext cx="10564428" cy="4802783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4FC1FF"/>
                </a:solidFill>
                <a:latin typeface="Consolas" panose="020B0609020204030204" pitchFamily="49" charset="0"/>
              </a:rPr>
              <a:t>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"lime"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"banana"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"apple"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"red"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{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"lemon"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color: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yellowFruits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fruits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filter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fruit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fruit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===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8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yellowFruits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[ { name: "banana", color: "yellow" }, 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             { name: "lemon", color: "yellow" } ]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8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9236-A080-7B3B-BAF9-C67BC52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B6440-9DB3-A8DF-ACAA-E003C8A8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L</a:t>
            </a:r>
            <a:r>
              <a:rPr lang="en-US" dirty="0"/>
              <a:t>anguage </a:t>
            </a:r>
            <a:r>
              <a:rPr lang="en-US" u="sng" dirty="0"/>
              <a:t>In</a:t>
            </a:r>
            <a:r>
              <a:rPr lang="en-US" dirty="0"/>
              <a:t>tegrated </a:t>
            </a:r>
            <a:r>
              <a:rPr lang="en-US" u="sng" dirty="0"/>
              <a:t>Q</a:t>
            </a:r>
            <a:r>
              <a:rPr lang="en-US" dirty="0"/>
              <a:t>uery</a:t>
            </a:r>
          </a:p>
          <a:p>
            <a:r>
              <a:rPr lang="en-US" dirty="0"/>
              <a:t>A domain-specific query language, built-in to </a:t>
            </a:r>
            <a:r>
              <a:rPr lang="en-US" dirty="0" err="1"/>
              <a:t>.Net</a:t>
            </a:r>
            <a:endParaRPr lang="en-US" dirty="0"/>
          </a:p>
          <a:p>
            <a:r>
              <a:rPr lang="en-US" dirty="0"/>
              <a:t>Often used in relation to database queries, but can be used on any supported data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5122" name="Picture 2" descr="Link - Zelda Wiki">
            <a:extLst>
              <a:ext uri="{FF2B5EF4-FFF2-40B4-BE49-F238E27FC236}">
                <a16:creationId xmlns:a16="http://schemas.microsoft.com/office/drawing/2014/main" id="{718AF8D7-69D9-2B02-B721-E4A21EB6C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85" y="4001294"/>
            <a:ext cx="2206580" cy="274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LINQ Example</a:t>
            </a:r>
            <a:endParaRPr sz="3200" dirty="0"/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95136" y="1030310"/>
            <a:ext cx="10564428" cy="5555087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Collections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using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System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Linq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Define an array of scores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scores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97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92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81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60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};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Define a query to find all scores &gt; 80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scoreQuery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score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scores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score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score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Execute the query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foreach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scoreQuery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Write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 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97 92 81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9236-A080-7B3B-BAF9-C67BC527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Streams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B6440-9DB3-A8DF-ACAA-E003C8A8F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pipeline to produce a sequence of objects</a:t>
            </a:r>
          </a:p>
          <a:p>
            <a:r>
              <a:rPr lang="en-US" dirty="0"/>
              <a:t>Created from a Collection</a:t>
            </a:r>
          </a:p>
          <a:p>
            <a:r>
              <a:rPr lang="en-US" dirty="0"/>
              <a:t>Introduced in Java 8 </a:t>
            </a:r>
          </a:p>
          <a:p>
            <a:r>
              <a:rPr lang="en-US" dirty="0"/>
              <a:t>No coincidence that Lambda Expressions were also introduced in Java 8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6146" name="Picture 2" descr="Streams">
            <a:extLst>
              <a:ext uri="{FF2B5EF4-FFF2-40B4-BE49-F238E27FC236}">
                <a16:creationId xmlns:a16="http://schemas.microsoft.com/office/drawing/2014/main" id="{11F6776C-8F07-A9E5-50F5-06F68B51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26" y="4150115"/>
            <a:ext cx="3739435" cy="252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63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6e05728183_0_0"/>
          <p:cNvSpPr txBox="1"/>
          <p:nvPr/>
        </p:nvSpPr>
        <p:spPr>
          <a:xfrm>
            <a:off x="4596000" y="6395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by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Loren Biser</a:t>
            </a:r>
            <a:r>
              <a:rPr lang="en-US" sz="1100"/>
              <a:t> on</a:t>
            </a:r>
            <a:r>
              <a:rPr lang="en-US" sz="1100">
                <a:uFill>
                  <a:noFill/>
                </a:uFill>
                <a:hlinkClick r:id="rId4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pic>
        <p:nvPicPr>
          <p:cNvPr id="44" name="Google Shape;44;g26e0572818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951" y="1238750"/>
            <a:ext cx="6476099" cy="50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628475" y="141972"/>
            <a:ext cx="10515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 sz="3200" dirty="0"/>
              <a:t>Java Stream Example</a:t>
            </a:r>
            <a:endParaRPr sz="3200" dirty="0"/>
          </a:p>
        </p:txBody>
      </p:sp>
      <p:sp>
        <p:nvSpPr>
          <p:cNvPr id="2" name="Google Shape;98;p10">
            <a:extLst>
              <a:ext uri="{FF2B5EF4-FFF2-40B4-BE49-F238E27FC236}">
                <a16:creationId xmlns:a16="http://schemas.microsoft.com/office/drawing/2014/main" id="{61279B30-4126-11BE-2ED4-21EE9B5651C6}"/>
              </a:ext>
            </a:extLst>
          </p:cNvPr>
          <p:cNvSpPr txBox="1"/>
          <p:nvPr/>
        </p:nvSpPr>
        <p:spPr>
          <a:xfrm>
            <a:off x="895136" y="1030310"/>
            <a:ext cx="10564428" cy="5555087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softEdge rad="31750"/>
          </a:effectLst>
        </p:spPr>
        <p:txBody>
          <a:bodyPr spcFirstLastPara="1" wrap="none" lIns="91425" tIns="91440" rIns="91425" bIns="91440" anchor="t" anchorCtr="0">
            <a:noAutofit/>
          </a:bodyPr>
          <a:lstStyle/>
          <a:p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of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"CODE"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"CRAFT"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"COMMUNITY"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"PIZZA"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"BEER"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Create the stream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c3WordsLower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words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stream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Map (convert) the words to lowercase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toLowerCase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Filter to only get the C3 words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filter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startsWith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Reduce (combine) the C3 words into a single string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.</a:t>
            </a:r>
            <a:r>
              <a:rPr 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reduce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accumulator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accumulator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word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" "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4EC9B0"/>
                </a:solidFill>
                <a:latin typeface="Consolas" panose="020B0609020204030204" pitchFamily="49" charset="0"/>
              </a:rPr>
              <a:t>System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4FC1FF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c3WordsLower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// Output is: code craft community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6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4800"/>
              <a:buNone/>
            </a:pPr>
            <a:r>
              <a:rPr lang="en-US" sz="4800" b="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https://github.com/Ingage-Meetup/20230920-map-reduce</a:t>
            </a:r>
            <a:endParaRPr lang="en-US" sz="48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Password: ComeJoinUs2!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/>
        </p:nvSpPr>
        <p:spPr>
          <a:xfrm>
            <a:off x="838200" y="80872"/>
            <a:ext cx="8050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Handy QR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305" y="993756"/>
            <a:ext cx="4422419" cy="57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838200" y="1073150"/>
            <a:ext cx="105156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Raffle</a:t>
            </a:r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A Jetbrains license, good for any of their IDEs (IntelliJ, WebStorm, etc.) for one year. It is a “</a:t>
            </a:r>
            <a:r>
              <a:rPr lang="en-US" u="sng">
                <a:solidFill>
                  <a:schemeClr val="hlink"/>
                </a:solidFill>
                <a:hlinkClick r:id="rId3"/>
              </a:rPr>
              <a:t>perpetual fallback license</a:t>
            </a:r>
            <a:r>
              <a:rPr lang="en-US"/>
              <a:t>”, meaning you can continue to use the version of the IDE that was activated, even after the year has passed and the license is expired.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   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/>
              <a:t>Winners, talk to Jim Kriz, who will send you a PDF with details to redeem your license.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687371" y="168177"/>
            <a:ext cx="5408629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lang="en-US"/>
              <a:t>As developers we are:</a:t>
            </a: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…deliberately trying to get better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…not focused on any particular stack, vendor, or language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…better as a 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…here to write code, think about code, discuss the craft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</a:pPr>
            <a:r>
              <a:rPr lang="en-US" b="0"/>
              <a:t>…dreaming of eating pizza together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25" y="935500"/>
            <a:ext cx="7870751" cy="52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/>
        </p:nvSpPr>
        <p:spPr>
          <a:xfrm>
            <a:off x="4596000" y="6284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by</a:t>
            </a:r>
            <a:r>
              <a:rPr lang="en-US" sz="1100">
                <a:uFill>
                  <a:noFill/>
                </a:uFill>
                <a:hlinkClick r:id="rId4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Vlad Hilitanu</a:t>
            </a:r>
            <a:r>
              <a:rPr lang="en-US" sz="1100"/>
              <a:t> on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 descr="Pair programmi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82809" y="911224"/>
            <a:ext cx="8826381" cy="59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e05728183_0_29"/>
          <p:cNvSpPr txBox="1"/>
          <p:nvPr/>
        </p:nvSpPr>
        <p:spPr>
          <a:xfrm>
            <a:off x="4342625" y="58797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by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Mimi Thian</a:t>
            </a:r>
            <a:r>
              <a:rPr lang="en-US" sz="1100"/>
              <a:t> on</a:t>
            </a:r>
            <a:r>
              <a:rPr lang="en-US" sz="1100">
                <a:uFill>
                  <a:noFill/>
                </a:uFill>
                <a:hlinkClick r:id="rId4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pic>
        <p:nvPicPr>
          <p:cNvPr id="61" name="Google Shape;61;g26e05728183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450" y="2004825"/>
            <a:ext cx="4847002" cy="359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26e05728183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75" y="2004825"/>
            <a:ext cx="4847002" cy="36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/>
        </p:nvSpPr>
        <p:spPr>
          <a:xfrm>
            <a:off x="4596000" y="6407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Photo by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Walkator</a:t>
            </a:r>
            <a:r>
              <a:rPr lang="en-US" sz="1100"/>
              <a:t> on</a:t>
            </a:r>
            <a:r>
              <a:rPr lang="en-US" sz="1100">
                <a:uFill>
                  <a:noFill/>
                </a:uFill>
                <a:hlinkClick r:id="rId4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pic>
        <p:nvPicPr>
          <p:cNvPr id="68" name="Google Shape;6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6325"/>
            <a:ext cx="12192000" cy="51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A5172-C585-4839-6C26-634199980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82" y="911256"/>
            <a:ext cx="8247529" cy="5462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DFEB8-E3BC-DBDB-63DC-AB8A03D16C9E}"/>
              </a:ext>
            </a:extLst>
          </p:cNvPr>
          <p:cNvSpPr txBox="1"/>
          <p:nvPr/>
        </p:nvSpPr>
        <p:spPr>
          <a:xfrm>
            <a:off x="4387662" y="6373905"/>
            <a:ext cx="313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Photo by </a:t>
            </a:r>
            <a:r>
              <a:rPr lang="en-US" dirty="0">
                <a:hlinkClick r:id="rId4"/>
              </a:rPr>
              <a:t>Alan Hardman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82A2E-C667-0CEB-F872-D68E37A1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009" y="963706"/>
            <a:ext cx="8195981" cy="5463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92072-178A-573C-E067-38DD1A85D4CC}"/>
              </a:ext>
            </a:extLst>
          </p:cNvPr>
          <p:cNvSpPr txBox="1"/>
          <p:nvPr/>
        </p:nvSpPr>
        <p:spPr>
          <a:xfrm>
            <a:off x="4571438" y="6479992"/>
            <a:ext cx="3192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Photo by </a:t>
            </a:r>
            <a:r>
              <a:rPr lang="en-US" dirty="0">
                <a:hlinkClick r:id="rId4"/>
              </a:rPr>
              <a:t>Julia Morales</a:t>
            </a:r>
            <a:r>
              <a:rPr lang="en-US" dirty="0"/>
              <a:t> on </a:t>
            </a:r>
            <a:r>
              <a:rPr lang="en-US" dirty="0" err="1">
                <a:hlinkClick r:id="rId5"/>
              </a:rPr>
              <a:t>Unsplash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Default Theme">
  <a:themeElements>
    <a:clrScheme name="Custom 4">
      <a:dk1>
        <a:srgbClr val="0071BA"/>
      </a:dk1>
      <a:lt1>
        <a:srgbClr val="FFFFFF"/>
      </a:lt1>
      <a:dk2>
        <a:srgbClr val="0022AE"/>
      </a:dk2>
      <a:lt2>
        <a:srgbClr val="F37120"/>
      </a:lt2>
      <a:accent1>
        <a:srgbClr val="5BC0EB"/>
      </a:accent1>
      <a:accent2>
        <a:srgbClr val="FDE74C"/>
      </a:accent2>
      <a:accent3>
        <a:srgbClr val="77BF41"/>
      </a:accent3>
      <a:accent4>
        <a:srgbClr val="A764BB"/>
      </a:accent4>
      <a:accent5>
        <a:srgbClr val="FFFFFF"/>
      </a:accent5>
      <a:accent6>
        <a:srgbClr val="FFFFFF"/>
      </a:accent6>
      <a:hlink>
        <a:srgbClr val="5BC0EB"/>
      </a:hlink>
      <a:folHlink>
        <a:srgbClr val="F3712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9484</TotalTime>
  <Words>1446</Words>
  <Application>Microsoft Office PowerPoint</Application>
  <PresentationFormat>Widescreen</PresentationFormat>
  <Paragraphs>197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Lato Light</vt:lpstr>
      <vt:lpstr>Avenir</vt:lpstr>
      <vt:lpstr>Consolas</vt:lpstr>
      <vt:lpstr>Arial</vt:lpstr>
      <vt:lpstr>Calibri</vt:lpstr>
      <vt:lpstr>Lucida Sans</vt:lpstr>
      <vt:lpstr>4_Default Theme</vt:lpstr>
      <vt:lpstr>Code, Craft,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&lt;///&gt; Momentum Developer Conference</vt:lpstr>
      <vt:lpstr>Southwest Ohio GiveCamp</vt:lpstr>
      <vt:lpstr>Agenda</vt:lpstr>
      <vt:lpstr>Functional Programming</vt:lpstr>
      <vt:lpstr>Not THAT John Hughes…</vt:lpstr>
      <vt:lpstr>Functional Programming Principles</vt:lpstr>
      <vt:lpstr>FP Principles: Pure Functions</vt:lpstr>
      <vt:lpstr>Map</vt:lpstr>
      <vt:lpstr>Map – The Imperative Way</vt:lpstr>
      <vt:lpstr>Map – The Imperative Way</vt:lpstr>
      <vt:lpstr>Map</vt:lpstr>
      <vt:lpstr>Reduce</vt:lpstr>
      <vt:lpstr>Reduce – The Imperative Way</vt:lpstr>
      <vt:lpstr>Reduce</vt:lpstr>
      <vt:lpstr>Filter</vt:lpstr>
      <vt:lpstr>Filter – The Imperative Way</vt:lpstr>
      <vt:lpstr>Filter</vt:lpstr>
      <vt:lpstr>LINQ</vt:lpstr>
      <vt:lpstr>LINQ Example</vt:lpstr>
      <vt:lpstr>Java Streams</vt:lpstr>
      <vt:lpstr>Java Stream Example</vt:lpstr>
      <vt:lpstr>PowerPoint Presentation</vt:lpstr>
      <vt:lpstr>PowerPoint Presentation</vt:lpstr>
      <vt:lpstr>Raffle</vt:lpstr>
      <vt:lpstr>As developers we are: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Code, Craft, Community</dc:title>
  <dc:creator>user1</dc:creator>
  <cp:lastModifiedBy>Jim Kriz</cp:lastModifiedBy>
  <cp:revision>22</cp:revision>
  <dcterms:created xsi:type="dcterms:W3CDTF">2014-11-12T21:47:38Z</dcterms:created>
  <dcterms:modified xsi:type="dcterms:W3CDTF">2023-09-19T21:39:10Z</dcterms:modified>
</cp:coreProperties>
</file>